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32"/>
  </p:notesMasterIdLst>
  <p:sldIdLst>
    <p:sldId id="256" r:id="rId2"/>
    <p:sldId id="258" r:id="rId3"/>
    <p:sldId id="274" r:id="rId4"/>
    <p:sldId id="275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8" r:id="rId14"/>
    <p:sldId id="269" r:id="rId15"/>
    <p:sldId id="281" r:id="rId16"/>
    <p:sldId id="282" r:id="rId17"/>
    <p:sldId id="283" r:id="rId18"/>
    <p:sldId id="284" r:id="rId19"/>
    <p:sldId id="293" r:id="rId20"/>
    <p:sldId id="285" r:id="rId21"/>
    <p:sldId id="287" r:id="rId22"/>
    <p:sldId id="288" r:id="rId23"/>
    <p:sldId id="289" r:id="rId24"/>
    <p:sldId id="291" r:id="rId25"/>
    <p:sldId id="292" r:id="rId26"/>
    <p:sldId id="278" r:id="rId27"/>
    <p:sldId id="279" r:id="rId28"/>
    <p:sldId id="272" r:id="rId29"/>
    <p:sldId id="276" r:id="rId30"/>
    <p:sldId id="257" r:id="rId3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8000"/>
    <a:srgbClr val="3333C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5DED882-DD6F-4E76-A7A4-506DCC73F480}" type="datetimeFigureOut">
              <a:rPr lang="ru-RU" smtClean="0"/>
              <a:pPr/>
              <a:t>24.08.2014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6E2B9F9-2C14-4B61-830A-D2B58BC15FA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3E3EEE-F443-4B79-AA31-0A8565832F19}" type="datetime1">
              <a:rPr lang="ru-RU" smtClean="0"/>
              <a:pPr/>
              <a:t>24.08.2014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О_А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F61AE3-0407-40BD-B721-AB2A7A0F8C11}" type="datetime1">
              <a:rPr lang="ru-RU" smtClean="0"/>
              <a:pPr/>
              <a:t>24.08.2014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О_А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83990-3A39-4FBB-AC4D-14AED92FA554}" type="datetime1">
              <a:rPr lang="ru-RU" smtClean="0"/>
              <a:pPr/>
              <a:t>24.08.2014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О_А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22CDB6-19AB-4E39-9C4B-9F354A256BAC}" type="datetime1">
              <a:rPr lang="ru-RU" smtClean="0"/>
              <a:pPr/>
              <a:t>24.08.2014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О_А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0F3BB6-057F-492C-B683-86365BDC1281}" type="datetime1">
              <a:rPr lang="ru-RU" smtClean="0"/>
              <a:pPr/>
              <a:t>24.08.2014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О_А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D1D153-D64B-4E4D-9ECD-4DA114765AA3}" type="datetime1">
              <a:rPr lang="ru-RU" smtClean="0"/>
              <a:pPr/>
              <a:t>24.08.2014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О_А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A7D12A-F233-41D9-8EAF-8B295D95460D}" type="datetime1">
              <a:rPr lang="ru-RU" smtClean="0"/>
              <a:pPr/>
              <a:t>24.08.2014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О_А</a:t>
            </a: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A89073-F3E5-4DFF-B21B-0BAD3005C811}" type="datetime1">
              <a:rPr lang="ru-RU" smtClean="0"/>
              <a:pPr/>
              <a:t>24.08.2014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О_А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3F13FC-507E-4169-8103-97EDCD997396}" type="datetime1">
              <a:rPr lang="ru-RU" smtClean="0"/>
              <a:pPr/>
              <a:t>24.08.2014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О_А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57D1A1-42F3-4949-96F9-71DEE8198463}" type="datetime1">
              <a:rPr lang="ru-RU" smtClean="0"/>
              <a:pPr/>
              <a:t>24.08.2014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О_А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D7D16D-EF53-4742-B664-333201440338}" type="datetime1">
              <a:rPr lang="ru-RU" smtClean="0"/>
              <a:pPr/>
              <a:t>24.08.2014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О_А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1F1356-A4A2-43FE-9EBB-94AC5EFB77E3}" type="datetime1">
              <a:rPr lang="ru-RU" smtClean="0"/>
              <a:pPr/>
              <a:t>24.08.2014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ru-RU" smtClean="0"/>
              <a:t>О_А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gif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hyperlink" Target="http://ru.wikipedia.org/wiki/%D0%9B%D0%BE%D0%B1%D0%B0%D1%87%D0%B5%D0%B2%D1%81%D0%BA%D0%B8%D0%B9,_%D0%9D%D0%B8%D0%BA%D0%BE%D0%BB%D0%B0%D0%B9_%D0%98%D0%B2%D0%B0%D0%BD%D0%BE%D0%B2%D0%B8%D1%87" TargetMode="External"/><Relationship Id="rId2" Type="http://schemas.openxmlformats.org/officeDocument/2006/relationships/hyperlink" Target="http://www.chronos.msu.ru/biographies/lobachevsky.html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71472" y="214290"/>
            <a:ext cx="7772400" cy="1470025"/>
          </a:xfrm>
        </p:spPr>
        <p:txBody>
          <a:bodyPr>
            <a:normAutofit/>
          </a:bodyPr>
          <a:lstStyle/>
          <a:p>
            <a:endParaRPr lang="ru-RU" sz="24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071802" y="1928802"/>
            <a:ext cx="6072198" cy="1285860"/>
          </a:xfrm>
        </p:spPr>
        <p:txBody>
          <a:bodyPr>
            <a:noAutofit/>
          </a:bodyPr>
          <a:lstStyle/>
          <a:p>
            <a:pPr lvl="0">
              <a:spcBef>
                <a:spcPts val="0"/>
              </a:spcBef>
            </a:pPr>
            <a:r>
              <a:rPr lang="ru-RU" sz="3600" b="1" dirty="0" smtClean="0">
                <a:solidFill>
                  <a:schemeClr val="tx1"/>
                </a:solidFill>
              </a:rPr>
              <a:t>Лобачевский Николай Иванович – великий русский математик </a:t>
            </a:r>
          </a:p>
        </p:txBody>
      </p:sp>
      <p:sp>
        <p:nvSpPr>
          <p:cNvPr id="4" name="Подзаголовок 2"/>
          <p:cNvSpPr txBox="1">
            <a:spLocks/>
          </p:cNvSpPr>
          <p:nvPr/>
        </p:nvSpPr>
        <p:spPr>
          <a:xfrm>
            <a:off x="2285952" y="4643446"/>
            <a:ext cx="6858048" cy="20161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32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2050" name="Picture 2" descr="Лобачевский Н.И.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340768"/>
            <a:ext cx="2867025" cy="367665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Багетная рамка 5"/>
          <p:cNvSpPr/>
          <p:nvPr/>
        </p:nvSpPr>
        <p:spPr>
          <a:xfrm>
            <a:off x="0" y="0"/>
            <a:ext cx="9144000" cy="6858000"/>
          </a:xfrm>
          <a:prstGeom prst="bevel">
            <a:avLst/>
          </a:prstGeom>
          <a:solidFill>
            <a:schemeClr val="bg1">
              <a:lumMod val="85000"/>
              <a:alpha val="25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4348" y="857232"/>
            <a:ext cx="7643866" cy="5072098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Sylfaen" pitchFamily="18" charset="0"/>
              </a:rPr>
              <a:t>В конце 1811 года Лобачевский представляет рассуждение «Теория эллиптического движения небесных тел». </a:t>
            </a:r>
            <a:br>
              <a:rPr lang="ru-RU" sz="32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Sylfaen" pitchFamily="18" charset="0"/>
              </a:rPr>
            </a:br>
            <a:r>
              <a:rPr lang="ru-RU" sz="32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Sylfaen" pitchFamily="18" charset="0"/>
              </a:rPr>
              <a:t/>
            </a:r>
            <a:br>
              <a:rPr lang="ru-RU" sz="32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Sylfaen" pitchFamily="18" charset="0"/>
              </a:rPr>
            </a:br>
            <a:r>
              <a:rPr lang="ru-RU" sz="32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Sylfaen" pitchFamily="18" charset="0"/>
              </a:rPr>
              <a:t>В 1813 году представлена работа «О разрешении алгебраического уравнения».</a:t>
            </a:r>
            <a:r>
              <a:rPr lang="ru-RU" sz="36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endParaRPr lang="ru-RU" sz="36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57422" y="0"/>
            <a:ext cx="6643734" cy="6357958"/>
          </a:xfrm>
        </p:spPr>
        <p:txBody>
          <a:bodyPr>
            <a:normAutofit/>
          </a:bodyPr>
          <a:lstStyle/>
          <a:p>
            <a:r>
              <a:rPr lang="ru-RU" sz="3600" b="1" i="1" dirty="0" smtClean="0">
                <a:latin typeface="Sylfaen" pitchFamily="18" charset="0"/>
              </a:rPr>
              <a:t>Кроме научных занятий Николай занимается и </a:t>
            </a:r>
            <a:r>
              <a:rPr lang="ru-RU" sz="3600" b="1" i="1" dirty="0" smtClean="0">
                <a:solidFill>
                  <a:schemeClr val="accent6">
                    <a:lumMod val="75000"/>
                  </a:schemeClr>
                </a:solidFill>
                <a:latin typeface="Sylfaen" pitchFamily="18" charset="0"/>
              </a:rPr>
              <a:t>педагогической деятельностью </a:t>
            </a:r>
            <a:r>
              <a:rPr lang="ru-RU" sz="3600" b="1" i="1" dirty="0" smtClean="0">
                <a:latin typeface="Sylfaen" pitchFamily="18" charset="0"/>
              </a:rPr>
              <a:t>— работает со студентами и читает по арифметике и геометрии особые лекции для чиновников, не получивших университетского образования.</a:t>
            </a:r>
            <a:endParaRPr lang="ru-RU" sz="3600" b="1" i="1" dirty="0">
              <a:latin typeface="Sylfaen" pitchFamily="18" charset="0"/>
            </a:endParaRPr>
          </a:p>
        </p:txBody>
      </p:sp>
      <p:pic>
        <p:nvPicPr>
          <p:cNvPr id="11268" name="Picture 4" descr="Фотографии  Дипломные работы, курсовые по юриспруденци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85784" y="642918"/>
            <a:ext cx="3371850" cy="40386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143116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26 марта 1814 года 21-летний Лобачевский был утверждён адъюнктом (ассистентом) чистой математики.</a:t>
            </a:r>
            <a:endParaRPr lang="ru-RU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6" name="Половина рамки 5"/>
          <p:cNvSpPr/>
          <p:nvPr/>
        </p:nvSpPr>
        <p:spPr>
          <a:xfrm>
            <a:off x="142844" y="285728"/>
            <a:ext cx="928694" cy="5572164"/>
          </a:xfrm>
          <a:prstGeom prst="halfFrame">
            <a:avLst/>
          </a:prstGeom>
          <a:solidFill>
            <a:schemeClr val="tx1">
              <a:lumMod val="65000"/>
              <a:lumOff val="3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7" name="Половина рамки 6"/>
          <p:cNvSpPr/>
          <p:nvPr/>
        </p:nvSpPr>
        <p:spPr>
          <a:xfrm rot="10800000">
            <a:off x="8001024" y="1000108"/>
            <a:ext cx="928694" cy="5572164"/>
          </a:xfrm>
          <a:prstGeom prst="halfFrame">
            <a:avLst/>
          </a:prstGeom>
          <a:solidFill>
            <a:schemeClr val="tx1">
              <a:lumMod val="65000"/>
              <a:lumOff val="3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8" name="Половина рамки 7"/>
          <p:cNvSpPr/>
          <p:nvPr/>
        </p:nvSpPr>
        <p:spPr>
          <a:xfrm rot="16200000">
            <a:off x="2893207" y="3321843"/>
            <a:ext cx="928694" cy="5572164"/>
          </a:xfrm>
          <a:prstGeom prst="halfFrame">
            <a:avLst/>
          </a:prstGeom>
          <a:solidFill>
            <a:schemeClr val="tx1">
              <a:lumMod val="75000"/>
              <a:lumOff val="2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9" name="Половина рамки 8"/>
          <p:cNvSpPr/>
          <p:nvPr/>
        </p:nvSpPr>
        <p:spPr>
          <a:xfrm rot="5400000">
            <a:off x="4964909" y="-2036007"/>
            <a:ext cx="928694" cy="5572164"/>
          </a:xfrm>
          <a:prstGeom prst="halfFrame">
            <a:avLst/>
          </a:prstGeom>
          <a:solidFill>
            <a:schemeClr val="tx1">
              <a:lumMod val="65000"/>
              <a:lumOff val="3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1571612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latin typeface="Arial" pitchFamily="34" charset="0"/>
                <a:cs typeface="Arial" pitchFamily="34" charset="0"/>
              </a:rPr>
              <a:t>В 1814 году молодому адъюнкту Лобачевскому было поручено преподавать курс теории чисел по Гауссу и Лежандру.</a:t>
            </a:r>
            <a:endParaRPr lang="ru-RU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8194" name="Picture 2" descr="http://vietsciences2.free.fr/biographie/mathematicians/images/gaus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1011502">
            <a:off x="1703951" y="3569359"/>
            <a:ext cx="1866900" cy="2552700"/>
          </a:xfrm>
          <a:prstGeom prst="rect">
            <a:avLst/>
          </a:prstGeom>
          <a:noFill/>
        </p:spPr>
      </p:pic>
      <p:pic>
        <p:nvPicPr>
          <p:cNvPr id="8196" name="Picture 4" descr="http://www.teor-meh.ru/uploads/articles/648_1_max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49591">
            <a:off x="5400217" y="3561049"/>
            <a:ext cx="1857388" cy="247651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428604"/>
            <a:ext cx="5286412" cy="1857388"/>
          </a:xfrm>
        </p:spPr>
        <p:txBody>
          <a:bodyPr>
            <a:normAutofit fontScale="90000"/>
          </a:bodyPr>
          <a:lstStyle/>
          <a:p>
            <a:r>
              <a:rPr lang="ru-RU" sz="4000" dirty="0" smtClean="0"/>
              <a:t>7 июля 1816 года Лобачевский был утверждён профессором. 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7169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86446" y="785794"/>
            <a:ext cx="2819400" cy="4181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Заголовок 1"/>
          <p:cNvSpPr txBox="1">
            <a:spLocks/>
          </p:cNvSpPr>
          <p:nvPr/>
        </p:nvSpPr>
        <p:spPr>
          <a:xfrm>
            <a:off x="285720" y="2285992"/>
            <a:ext cx="5214974" cy="392909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В 1819 году Михаил Магницкий назначил 28-летнего Лобачевского деканом физико-математического факультета.</a:t>
            </a:r>
            <a:endParaRPr kumimoji="0" lang="ru-RU" sz="3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нутый угол 6"/>
          <p:cNvSpPr/>
          <p:nvPr/>
        </p:nvSpPr>
        <p:spPr>
          <a:xfrm>
            <a:off x="4071934" y="428604"/>
            <a:ext cx="4357718" cy="5857916"/>
          </a:xfrm>
          <a:prstGeom prst="foldedCorner">
            <a:avLst/>
          </a:prstGeom>
          <a:solidFill>
            <a:schemeClr val="accent6">
              <a:lumMod val="20000"/>
              <a:lumOff val="80000"/>
              <a:alpha val="62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14810" y="500042"/>
            <a:ext cx="4143404" cy="5500726"/>
          </a:xfrm>
        </p:spPr>
        <p:txBody>
          <a:bodyPr>
            <a:normAutofit/>
          </a:bodyPr>
          <a:lstStyle/>
          <a:p>
            <a:r>
              <a:rPr lang="ru-RU" sz="3200" b="1" dirty="0" smtClean="0"/>
              <a:t>В 1821 году Магницкий представил Лобачевского к награждению орденом св. Владимира IV степени, который был утверждён и вручён в 1824 году.</a:t>
            </a:r>
            <a:endParaRPr lang="ru-RU" sz="3200" b="1" dirty="0"/>
          </a:p>
        </p:txBody>
      </p:sp>
      <p:pic>
        <p:nvPicPr>
          <p:cNvPr id="48130" name="Picture 2" descr="http://www.berbut.ru/pict/big_img/0000019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500042"/>
            <a:ext cx="3143272" cy="543171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785794"/>
            <a:ext cx="8286808" cy="5000660"/>
          </a:xfrm>
        </p:spPr>
        <p:txBody>
          <a:bodyPr>
            <a:noAutofit/>
          </a:bodyPr>
          <a:lstStyle/>
          <a:p>
            <a:r>
              <a:rPr lang="ru-RU" sz="3200" dirty="0" smtClean="0"/>
              <a:t>Лобачевский подготовил учебник по геометрии, осуждённый </a:t>
            </a:r>
            <a:r>
              <a:rPr lang="ru-RU" sz="3200" dirty="0" err="1" smtClean="0"/>
              <a:t>Фауссом</a:t>
            </a:r>
            <a:r>
              <a:rPr lang="ru-RU" sz="3200" dirty="0" smtClean="0"/>
              <a:t> за использование метрической системы мер и чрезмерный отход от канон Евклида (при жизни автора не был опубликован), учебник по алгебре удалось опубликовать только спустя 10 лет (1834).</a:t>
            </a:r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4" y="571480"/>
            <a:ext cx="8801072" cy="1214446"/>
          </a:xfrm>
        </p:spPr>
        <p:txBody>
          <a:bodyPr>
            <a:noAutofit/>
          </a:bodyPr>
          <a:lstStyle/>
          <a:p>
            <a:r>
              <a:rPr lang="ru-RU" sz="3200" i="1" dirty="0" smtClean="0"/>
              <a:t>3 мая 1827 года 35-летний Лобачевский тайным голосованием был избран ректором университета.</a:t>
            </a:r>
            <a:endParaRPr lang="ru-RU" sz="3200" i="1" dirty="0"/>
          </a:p>
        </p:txBody>
      </p:sp>
      <p:pic>
        <p:nvPicPr>
          <p:cNvPr id="46082" name="Picture 2" descr="http://www.ksu.ru/news/medal/images/universt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71670" y="2214554"/>
            <a:ext cx="5143500" cy="32385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1071546"/>
            <a:ext cx="8229600" cy="1143000"/>
          </a:xfrm>
        </p:spPr>
        <p:txBody>
          <a:bodyPr>
            <a:noAutofit/>
          </a:bodyPr>
          <a:lstStyle/>
          <a:p>
            <a:r>
              <a:rPr lang="ru-RU" sz="2800" dirty="0" smtClean="0"/>
              <a:t>Лобачевский продолжал работать  над главным делом своей жизни — неевклидовой геометрией. Первый набросок новой теории — доклад «Сжатое изложение начал геометрии» Лобачевский сделал </a:t>
            </a:r>
            <a:r>
              <a:rPr lang="ru-RU" sz="2800" b="1" dirty="0" smtClean="0">
                <a:solidFill>
                  <a:srgbClr val="C00000"/>
                </a:solidFill>
              </a:rPr>
              <a:t>11 (23) февраля 1826 года. Дата этого выступления считается днём рождения неевклидовой геометрии.</a:t>
            </a:r>
            <a:endParaRPr lang="ru-RU" sz="2800" b="1" dirty="0">
              <a:solidFill>
                <a:srgbClr val="C00000"/>
              </a:solidFill>
            </a:endParaRPr>
          </a:p>
        </p:txBody>
      </p:sp>
      <p:pic>
        <p:nvPicPr>
          <p:cNvPr id="45057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5984" y="3357562"/>
            <a:ext cx="4500594" cy="30003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 descr="http://fr.academic.ru/pictures/frwiki/51/300px-LineOnHyper.svg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488" y="357166"/>
            <a:ext cx="3429024" cy="310898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4286256"/>
            <a:ext cx="8229600" cy="1143000"/>
          </a:xfrm>
        </p:spPr>
        <p:txBody>
          <a:bodyPr>
            <a:noAutofit/>
          </a:bodyPr>
          <a:lstStyle/>
          <a:p>
            <a:r>
              <a:rPr lang="ru-RU" sz="3200" dirty="0" smtClean="0">
                <a:latin typeface="Arial" pitchFamily="34" charset="0"/>
                <a:cs typeface="Arial" pitchFamily="34" charset="0"/>
              </a:rPr>
              <a:t>Лобачевский в качестве альтернативы аксиомы Евклида предлагал другую аксиому: </a:t>
            </a:r>
            <a:r>
              <a:rPr lang="ru-RU" sz="3200" i="1" dirty="0" smtClean="0">
                <a:latin typeface="Arial" pitchFamily="34" charset="0"/>
                <a:cs typeface="Arial" pitchFamily="34" charset="0"/>
              </a:rPr>
              <a:t>на плоскости через точку, не лежащую на данной прямой, проходит более чем одна прямая, не пересекающая данную</a:t>
            </a:r>
            <a:r>
              <a:rPr lang="ru-RU" sz="3200" dirty="0" smtClean="0">
                <a:latin typeface="Arial" pitchFamily="34" charset="0"/>
                <a:cs typeface="Arial" pitchFamily="34" charset="0"/>
              </a:rPr>
              <a:t>. </a:t>
            </a:r>
            <a:endParaRPr lang="ru-RU" sz="32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57422" y="214290"/>
            <a:ext cx="6786578" cy="3071810"/>
          </a:xfrm>
        </p:spPr>
        <p:txBody>
          <a:bodyPr>
            <a:normAutofit/>
          </a:bodyPr>
          <a:lstStyle/>
          <a:p>
            <a:r>
              <a:rPr lang="ru-RU" sz="3600" dirty="0" smtClean="0"/>
              <a:t>Родился 1 декабря (20 ноября) 1792 года в Нижнем Новгороде в семье чиновника. </a:t>
            </a:r>
            <a:endParaRPr lang="ru-RU" sz="3600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О_А</a:t>
            </a:r>
            <a:endParaRPr lang="ru-RU"/>
          </a:p>
        </p:txBody>
      </p:sp>
      <p:pic>
        <p:nvPicPr>
          <p:cNvPr id="32772" name="Picture 4" descr="http://www.bigring.ru/images/2115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28926" y="3214686"/>
            <a:ext cx="5143536" cy="3402082"/>
          </a:xfrm>
          <a:prstGeom prst="rect">
            <a:avLst/>
          </a:prstGeom>
          <a:noFill/>
        </p:spPr>
      </p:pic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1714488"/>
            <a:ext cx="2181225" cy="300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000496" y="2500306"/>
            <a:ext cx="4729138" cy="1143000"/>
          </a:xfrm>
        </p:spPr>
        <p:txBody>
          <a:bodyPr>
            <a:normAutofit fontScale="90000"/>
          </a:bodyPr>
          <a:lstStyle/>
          <a:p>
            <a:r>
              <a:rPr lang="ru-RU" sz="3200" dirty="0" smtClean="0"/>
              <a:t>В 1832—1834 гг. опубликованный труд Лобачевского по неевклидовой геометрии подвергается резкой невежественной критике в Петербурге.</a:t>
            </a:r>
            <a:r>
              <a:rPr lang="ru-RU" sz="3200" b="1" u="sng" dirty="0" smtClean="0"/>
              <a:t> Из-за этого ему так и не удалось защитить диссертацию.</a:t>
            </a:r>
            <a:endParaRPr lang="ru-RU" sz="3200" b="1" u="sng" dirty="0"/>
          </a:p>
        </p:txBody>
      </p:sp>
      <p:pic>
        <p:nvPicPr>
          <p:cNvPr id="44036" name="Picture 4" descr="http://cs5115.vkontakte.ru/u623301/-5/x_fc66aeef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10" y="1428736"/>
            <a:ext cx="3244967" cy="4404405"/>
          </a:xfrm>
          <a:prstGeom prst="rect">
            <a:avLst/>
          </a:prstGeom>
          <a:noFill/>
        </p:spPr>
      </p:pic>
      <p:sp>
        <p:nvSpPr>
          <p:cNvPr id="44038" name="AutoShape 6" descr="http://img-fotki.yandex.ru/get/4606/belehoff.19/0_498f2_71a90474_L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4040" name="AutoShape 8" descr="http://img-fotki.yandex.ru/get/4606/belehoff.19/0_498f2_71a90474_L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428604"/>
            <a:ext cx="4572000" cy="5786478"/>
          </a:xfrm>
        </p:spPr>
        <p:txBody>
          <a:bodyPr>
            <a:noAutofit/>
          </a:bodyPr>
          <a:lstStyle/>
          <a:p>
            <a:r>
              <a:rPr lang="ru-RU" sz="2800" dirty="0" smtClean="0"/>
              <a:t>В 1836 году царь Николай </a:t>
            </a:r>
            <a:r>
              <a:rPr lang="en-US" sz="2800" dirty="0" smtClean="0"/>
              <a:t>I</a:t>
            </a:r>
            <a:r>
              <a:rPr lang="ru-RU" sz="2800" dirty="0" smtClean="0"/>
              <a:t> наградил Лобачевского престижным </a:t>
            </a:r>
            <a:r>
              <a:rPr lang="ru-RU" sz="2800" b="1" u="sng" dirty="0" smtClean="0"/>
              <a:t>орденом Анны II степени</a:t>
            </a:r>
            <a:r>
              <a:rPr lang="ru-RU" sz="2800" dirty="0" smtClean="0"/>
              <a:t>, дававшим право на потомственное дворянство.</a:t>
            </a:r>
            <a:endParaRPr lang="ru-RU" sz="2800" dirty="0"/>
          </a:p>
        </p:txBody>
      </p:sp>
      <p:pic>
        <p:nvPicPr>
          <p:cNvPr id="41986" name="Picture 2" descr="http://img1.liveinternet.ru/images/attach/c/1/57/859/57859626_Orden_Svyatoy_Annuy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86314" y="0"/>
            <a:ext cx="4162425" cy="66579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285728"/>
            <a:ext cx="8229600" cy="1143000"/>
          </a:xfrm>
        </p:spPr>
        <p:txBody>
          <a:bodyPr>
            <a:noAutofit/>
          </a:bodyPr>
          <a:lstStyle/>
          <a:p>
            <a:r>
              <a:rPr lang="ru-RU" sz="2800" dirty="0" smtClean="0"/>
              <a:t>29 апреля 1838 года «за заслуги на службе и в науке» Н. И. Лобачевскому было пожаловано дворянство и дан герб. </a:t>
            </a:r>
            <a:endParaRPr lang="ru-RU" sz="2800" dirty="0"/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642910" y="5000636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Герб Лобачевского внесен в Часть 11 Общего гербовника дворянских родов Всероссийской империи.</a:t>
            </a: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40962" name="Picture 2" descr="http://dic.academic.ru/pictures/wiki/files/71/Gerb_Lobachevsky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86116" y="1500174"/>
            <a:ext cx="3034782" cy="328614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4857760"/>
            <a:ext cx="8229600" cy="1143000"/>
          </a:xfrm>
        </p:spPr>
        <p:txBody>
          <a:bodyPr>
            <a:noAutofit/>
          </a:bodyPr>
          <a:lstStyle/>
          <a:p>
            <a:r>
              <a:rPr lang="ru-RU" sz="2800" dirty="0" smtClean="0"/>
              <a:t>Лобачевский был ректором Казанского университета в период с 1827 по 1846 годы. Усилиями Лобачевского Казанский университет становится первоклассным, авторитетным и хорошо оснащённым учебным заведением, одним из лучших в России.</a:t>
            </a:r>
            <a:endParaRPr lang="ru-RU" sz="2800" dirty="0"/>
          </a:p>
        </p:txBody>
      </p:sp>
      <p:pic>
        <p:nvPicPr>
          <p:cNvPr id="39938" name="Picture 2" descr="http://kazan.ws/wallpapers/pictures/university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71604" y="214290"/>
            <a:ext cx="6143668" cy="396121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2857496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В 1846 году по истечении 30 лет службы Лобачевский был отстранен от службы. Он был назначен помощником попечителя Казанского учебного округа со значительным понижением в окладе.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5429264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sz="3600" dirty="0" smtClean="0"/>
              <a:t>Вскоре Лобачевский разорился, дом в Казани и имение жены были проданы за долги. Здоровье его самого было подорвано, слабеет зрение.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36866" name="Picture 2" descr="http://www.lyskovo.org/nn_lyskovo_33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86050" y="214290"/>
            <a:ext cx="3357554" cy="439000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928670"/>
            <a:ext cx="8229600" cy="1143000"/>
          </a:xfrm>
        </p:spPr>
        <p:txBody>
          <a:bodyPr>
            <a:noAutofit/>
          </a:bodyPr>
          <a:lstStyle/>
          <a:p>
            <a:r>
              <a:rPr lang="ru-RU" sz="2400" dirty="0" smtClean="0"/>
              <a:t>Последний труд учёного, «</a:t>
            </a:r>
            <a:r>
              <a:rPr lang="ru-RU" sz="2400" dirty="0" err="1" smtClean="0"/>
              <a:t>Пангеометрия</a:t>
            </a:r>
            <a:r>
              <a:rPr lang="ru-RU" sz="2400" dirty="0" smtClean="0"/>
              <a:t>», записали под диктовку ученики слепого учёного в 1855 году. </a:t>
            </a:r>
            <a:br>
              <a:rPr lang="ru-RU" sz="2400" dirty="0" smtClean="0"/>
            </a:b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>Скончался 12 (24) февраля 1856 года, в тот самый день, в который 30 годами ранее впервые обнародовал свою версию неевклидовой геометрии. Похоронен на Арском кладбище Казани.</a:t>
            </a:r>
            <a:br>
              <a:rPr lang="ru-RU" sz="2400" dirty="0" smtClean="0"/>
            </a:br>
            <a:endParaRPr lang="ru-RU" sz="2400" dirty="0"/>
          </a:p>
        </p:txBody>
      </p:sp>
      <p:pic>
        <p:nvPicPr>
          <p:cNvPr id="51204" name="Picture 4" descr="http://history-kazan.ru/wp-content/uploads/2010/12/%D0%BC%D0%BE%D0%B3%D0%B8%D0%BB%D0%B0-%D0%9B%D0%BE%D0%B1%D0%B0%D1%87%D0%B5%D0%B2%D1%81%D0%BA%D0%BE%D0%B3%D0%B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728" y="2643182"/>
            <a:ext cx="5857916" cy="389025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1428736"/>
            <a:ext cx="8229600" cy="1143000"/>
          </a:xfrm>
        </p:spPr>
        <p:txBody>
          <a:bodyPr>
            <a:noAutofit/>
          </a:bodyPr>
          <a:lstStyle/>
          <a:p>
            <a:r>
              <a:rPr lang="ru-RU" sz="2800" dirty="0" smtClean="0">
                <a:latin typeface="+mn-lt"/>
                <a:cs typeface="Tunga" pitchFamily="2"/>
              </a:rPr>
              <a:t>Во второй половине 1860-х годов сочинения Лобачевского были оценены по достоинству и переведены на все основные европейские языки. Казанский университет только спустя 16 лет опубликовал издание «Полное собрание сочинений по геометрии».</a:t>
            </a:r>
            <a:endParaRPr lang="ru-RU" sz="2800" dirty="0">
              <a:latin typeface="+mn-lt"/>
              <a:cs typeface="Tunga" pitchFamily="2"/>
            </a:endParaRPr>
          </a:p>
        </p:txBody>
      </p:sp>
      <p:pic>
        <p:nvPicPr>
          <p:cNvPr id="6" name="Picture 2" descr="http://ligastudentov.ru/upload/iblock/9ca/srlpopalsidvbgqzfj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57422" y="3286124"/>
            <a:ext cx="4429945" cy="324623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14810" y="285728"/>
            <a:ext cx="4357718" cy="6000792"/>
          </a:xfrm>
        </p:spPr>
        <p:txBody>
          <a:bodyPr>
            <a:noAutofit/>
          </a:bodyPr>
          <a:lstStyle/>
          <a:p>
            <a:r>
              <a:rPr lang="ru-RU" sz="4000" dirty="0" smtClean="0"/>
              <a:t>Бюст Лобачевского на аллее выдающихся ученых близ Московского университета на Воробьевых горах</a:t>
            </a:r>
            <a:endParaRPr lang="ru-RU" sz="4000" dirty="0"/>
          </a:p>
        </p:txBody>
      </p:sp>
      <p:pic>
        <p:nvPicPr>
          <p:cNvPr id="18434" name="Picture 2" descr="Файл:Лобачевский Воробьёвы горы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785794"/>
            <a:ext cx="3786214" cy="504828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0" y="714356"/>
            <a:ext cx="4429156" cy="1714512"/>
          </a:xfrm>
        </p:spPr>
        <p:txBody>
          <a:bodyPr>
            <a:normAutofit fontScale="90000"/>
          </a:bodyPr>
          <a:lstStyle/>
          <a:p>
            <a:r>
              <a:rPr lang="ru-RU" sz="4000" dirty="0" smtClean="0"/>
              <a:t>Памятник Н. И. Лобачевскому в Казани</a:t>
            </a:r>
            <a:endParaRPr lang="ru-RU" sz="4000" dirty="0"/>
          </a:p>
        </p:txBody>
      </p:sp>
      <p:pic>
        <p:nvPicPr>
          <p:cNvPr id="34820" name="Picture 4" descr="Файл:Памятник лобачевскому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571480"/>
            <a:ext cx="4286250" cy="5715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-500090"/>
            <a:ext cx="9144000" cy="3143272"/>
          </a:xfrm>
        </p:spPr>
        <p:txBody>
          <a:bodyPr>
            <a:normAutofit/>
          </a:bodyPr>
          <a:lstStyle/>
          <a:p>
            <a:r>
              <a:rPr lang="ru-RU" sz="2800" dirty="0" smtClean="0"/>
              <a:t>В 1802 году мама Николая Ивановича отдала всех троих сыновей в Казанскую гимназию.</a:t>
            </a:r>
            <a:endParaRPr lang="ru-RU" sz="2800" dirty="0"/>
          </a:p>
        </p:txBody>
      </p:sp>
      <p:pic>
        <p:nvPicPr>
          <p:cNvPr id="16386" name="Picture 2" descr="http://tatar.museum.ru/univer/img/gimnasia-b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57290" y="1857364"/>
            <a:ext cx="6357982" cy="477272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6908"/>
          </a:xfrm>
        </p:spPr>
        <p:txBody>
          <a:bodyPr>
            <a:noAutofit/>
          </a:bodyPr>
          <a:lstStyle/>
          <a:p>
            <a:r>
              <a:rPr lang="ru-RU" sz="4000" dirty="0" smtClean="0"/>
              <a:t>Источники текстовой информации</a:t>
            </a:r>
            <a:endParaRPr lang="ru-RU" sz="40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1071547"/>
            <a:ext cx="8229600" cy="1857388"/>
          </a:xfrm>
        </p:spPr>
        <p:txBody>
          <a:bodyPr>
            <a:noAutofit/>
          </a:bodyPr>
          <a:lstStyle/>
          <a:p>
            <a:r>
              <a:rPr lang="ru-RU" sz="1800" dirty="0" smtClean="0"/>
              <a:t>Васильев А.В. Николай Иванович Лобачевский (1792 - 1856). М: Наука. 1992</a:t>
            </a:r>
          </a:p>
          <a:p>
            <a:r>
              <a:rPr lang="ru-RU" sz="1800" dirty="0" smtClean="0"/>
              <a:t>Лаптев Б.Л., Н.И. Лобачевский и его геометрия. Пособие для учащихся. М. «Просвещение», 1970г.</a:t>
            </a:r>
          </a:p>
          <a:p>
            <a:r>
              <a:rPr lang="ru-RU" sz="1800" dirty="0" smtClean="0"/>
              <a:t>Федоренко Б.В. Новые материалы к биографии Н.И. Лобачевского. - Л.: Наука, 1988.</a:t>
            </a:r>
          </a:p>
          <a:p>
            <a:r>
              <a:rPr lang="en-US" sz="1800" dirty="0" smtClean="0">
                <a:hlinkClick r:id="rId2"/>
              </a:rPr>
              <a:t>http://www.chronos.msu.ru/biographies/lobachevsky.html</a:t>
            </a:r>
            <a:endParaRPr lang="ru-RU" sz="1800" dirty="0" smtClean="0"/>
          </a:p>
          <a:p>
            <a:r>
              <a:rPr lang="en-US" sz="1800" dirty="0" smtClean="0">
                <a:hlinkClick r:id="rId3"/>
              </a:rPr>
              <a:t>http://ru.wikipedia.org/wiki/%D0%9B%D0%BE%D0%B1%D0%B0%D1%87%D0%B5%D0%B2%D1%81%D0%BA%D0%B8%D0%B9,_%D0%9D%D0%B8%D0%BA%D0%BE%D0%BB%D0%B0%D0%B9_%D0%98%D0%B2%D0%B0%D0%BD%D0%BE%D0%B2%D0%B8%D1%87</a:t>
            </a:r>
            <a:endParaRPr lang="ru-RU" sz="18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Горизонтальный свиток 6"/>
          <p:cNvSpPr/>
          <p:nvPr/>
        </p:nvSpPr>
        <p:spPr>
          <a:xfrm>
            <a:off x="0" y="0"/>
            <a:ext cx="9144000" cy="6858000"/>
          </a:xfrm>
          <a:prstGeom prst="horizontalScroll">
            <a:avLst/>
          </a:prstGeom>
          <a:solidFill>
            <a:schemeClr val="accent6">
              <a:lumMod val="40000"/>
              <a:lumOff val="60000"/>
              <a:alpha val="49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28662" y="928670"/>
            <a:ext cx="7929618" cy="5000660"/>
          </a:xfrm>
        </p:spPr>
        <p:txBody>
          <a:bodyPr>
            <a:normAutofit/>
          </a:bodyPr>
          <a:lstStyle/>
          <a:p>
            <a:r>
              <a:rPr lang="ru-RU" dirty="0" smtClean="0"/>
              <a:t>В конце 1806 года Николай Лобачевский окончил гимназию, показав хорошие знания по математике и языкам — латинскому, немецкому и французскому.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485776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В 1806 году Николай Иванович был зачислен в Казанский университет.</a:t>
            </a:r>
            <a:endParaRPr lang="ru-RU" dirty="0"/>
          </a:p>
        </p:txBody>
      </p:sp>
      <p:pic>
        <p:nvPicPr>
          <p:cNvPr id="31746" name="Picture 2" descr="http://tatar.museum.ru/univer/img/audit-b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57356" y="500042"/>
            <a:ext cx="5357850" cy="408536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686800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В 1808 году в университете читают лекции видные немецкие ученые:</a:t>
            </a:r>
            <a:endParaRPr lang="ru-RU" dirty="0"/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0" y="1500174"/>
            <a:ext cx="2000232" cy="207170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ru-RU" sz="2400" dirty="0" smtClean="0">
                <a:latin typeface="+mj-lt"/>
                <a:ea typeface="+mj-ea"/>
                <a:cs typeface="+mj-cs"/>
              </a:rPr>
              <a:t>профессор чистой математики Мартин </a:t>
            </a:r>
            <a:r>
              <a:rPr lang="ru-RU" sz="2400" dirty="0" err="1" smtClean="0">
                <a:latin typeface="+mj-lt"/>
                <a:ea typeface="+mj-ea"/>
                <a:cs typeface="+mj-cs"/>
              </a:rPr>
              <a:t>Бартельс</a:t>
            </a: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5072066" y="1643050"/>
            <a:ext cx="3857652" cy="114300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ru-RU" sz="2400" dirty="0" smtClean="0"/>
              <a:t>профессор теоретической и опытной физики </a:t>
            </a:r>
            <a:r>
              <a:rPr lang="ru-RU" sz="2400" dirty="0" err="1" smtClean="0"/>
              <a:t>Броннер</a:t>
            </a: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2000232" y="1500174"/>
            <a:ext cx="2786082" cy="114300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ru-RU" sz="2400" noProof="0" dirty="0" smtClean="0">
                <a:latin typeface="+mj-lt"/>
                <a:ea typeface="+mj-ea"/>
                <a:cs typeface="+mj-cs"/>
              </a:rPr>
              <a:t>м</a:t>
            </a: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атематик</a:t>
            </a:r>
            <a:r>
              <a:rPr lang="ru-RU" sz="2400" dirty="0" smtClean="0">
                <a:latin typeface="+mj-lt"/>
                <a:ea typeface="+mj-ea"/>
                <a:cs typeface="+mj-cs"/>
              </a:rPr>
              <a:t> </a:t>
            </a:r>
            <a:r>
              <a:rPr lang="ru-RU" sz="2400" dirty="0" err="1" smtClean="0"/>
              <a:t>Каспар</a:t>
            </a:r>
            <a:r>
              <a:rPr lang="ru-RU" sz="2400" dirty="0" smtClean="0"/>
              <a:t> </a:t>
            </a:r>
            <a:r>
              <a:rPr lang="ru-RU" sz="2400" dirty="0" err="1" smtClean="0"/>
              <a:t>Реннер</a:t>
            </a:r>
            <a:endParaRPr lang="ru-RU" sz="2400" dirty="0" smtClean="0"/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6215074" y="3643314"/>
            <a:ext cx="2643206" cy="121444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ctr">
              <a:spcBef>
                <a:spcPct val="0"/>
              </a:spcBef>
            </a:pPr>
            <a:r>
              <a:rPr lang="ru-RU" sz="2400" dirty="0" smtClean="0"/>
              <a:t>профессор астрономии Литров</a:t>
            </a: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30722" name="Picture 2" descr="http://upload.wikimedia.org/wikipedia/ru/6/69/Martin_Bartel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3500438"/>
            <a:ext cx="2105028" cy="2476504"/>
          </a:xfrm>
          <a:prstGeom prst="rect">
            <a:avLst/>
          </a:prstGeom>
          <a:noFill/>
        </p:spPr>
      </p:pic>
      <p:pic>
        <p:nvPicPr>
          <p:cNvPr id="30724" name="Picture 4" descr="http://upload.wikimedia.org/wikipedia/commons/f/ff/Joseph_Johann_von_Littrow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6248" y="3214686"/>
            <a:ext cx="2388696" cy="300039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5572132" cy="6083320"/>
          </a:xfrm>
        </p:spPr>
        <p:txBody>
          <a:bodyPr>
            <a:normAutofit/>
          </a:bodyPr>
          <a:lstStyle/>
          <a:p>
            <a:r>
              <a:rPr lang="ru-RU" sz="3600" b="1" dirty="0" smtClean="0"/>
              <a:t>Под влиянием </a:t>
            </a:r>
            <a:br>
              <a:rPr lang="ru-RU" sz="3600" b="1" dirty="0" smtClean="0"/>
            </a:br>
            <a:r>
              <a:rPr lang="ru-RU" sz="3600" b="1" dirty="0" smtClean="0"/>
              <a:t>Г.И. </a:t>
            </a:r>
            <a:r>
              <a:rPr lang="ru-RU" sz="3600" b="1" dirty="0" err="1" smtClean="0"/>
              <a:t>Карташевского</a:t>
            </a:r>
            <a:r>
              <a:rPr lang="ru-RU" sz="3600" b="1" dirty="0" smtClean="0"/>
              <a:t> Николай проявляет склонность к изучению физико-математических наук.</a:t>
            </a:r>
            <a:endParaRPr lang="ru-RU" sz="3600" b="1" dirty="0"/>
          </a:p>
        </p:txBody>
      </p:sp>
      <p:pic>
        <p:nvPicPr>
          <p:cNvPr id="25602" name="Picture 2" descr="http://set106s129.h12.ru/Images/4905912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29256" y="1428736"/>
            <a:ext cx="3504387" cy="321471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Вертикальный свиток 6"/>
          <p:cNvSpPr/>
          <p:nvPr/>
        </p:nvSpPr>
        <p:spPr>
          <a:xfrm>
            <a:off x="214282" y="357166"/>
            <a:ext cx="5286412" cy="6286520"/>
          </a:xfrm>
          <a:prstGeom prst="vertic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28662" y="357166"/>
            <a:ext cx="3786214" cy="6072230"/>
          </a:xfrm>
        </p:spPr>
        <p:txBody>
          <a:bodyPr>
            <a:normAutofit/>
          </a:bodyPr>
          <a:lstStyle/>
          <a:p>
            <a:r>
              <a:rPr lang="ru-RU" sz="3600" dirty="0" smtClean="0">
                <a:latin typeface="Monotype Corsiva" pitchFamily="66" charset="0"/>
              </a:rPr>
              <a:t/>
            </a:r>
            <a:br>
              <a:rPr lang="ru-RU" sz="3600" dirty="0" smtClean="0">
                <a:latin typeface="Monotype Corsiva" pitchFamily="66" charset="0"/>
              </a:rPr>
            </a:br>
            <a:r>
              <a:rPr lang="ru-RU" sz="3600" dirty="0" smtClean="0">
                <a:solidFill>
                  <a:schemeClr val="accent5">
                    <a:lumMod val="20000"/>
                    <a:lumOff val="80000"/>
                  </a:schemeClr>
                </a:solidFill>
                <a:latin typeface="Monotype Corsiva" pitchFamily="66" charset="0"/>
              </a:rPr>
              <a:t>В 1811 году, окончив университет, Лобачевский получил  степень</a:t>
            </a:r>
            <a:r>
              <a:rPr lang="en-US" sz="3600" dirty="0" smtClean="0">
                <a:solidFill>
                  <a:schemeClr val="accent5">
                    <a:lumMod val="20000"/>
                    <a:lumOff val="80000"/>
                  </a:schemeClr>
                </a:solidFill>
                <a:latin typeface="Monotype Corsiva" pitchFamily="66" charset="0"/>
              </a:rPr>
              <a:t> </a:t>
            </a:r>
            <a:r>
              <a:rPr lang="ru-RU" sz="3600" dirty="0" smtClean="0">
                <a:solidFill>
                  <a:schemeClr val="accent5">
                    <a:lumMod val="20000"/>
                    <a:lumOff val="80000"/>
                  </a:schemeClr>
                </a:solidFill>
                <a:latin typeface="Monotype Corsiva" pitchFamily="66" charset="0"/>
              </a:rPr>
              <a:t>магистра по физике и математике и был оставлен при университете.</a:t>
            </a:r>
            <a:endParaRPr lang="ru-RU" sz="3600" dirty="0">
              <a:solidFill>
                <a:schemeClr val="accent5">
                  <a:lumMod val="20000"/>
                  <a:lumOff val="80000"/>
                </a:schemeClr>
              </a:solidFill>
              <a:latin typeface="Monotype Corsiva" pitchFamily="66" charset="0"/>
            </a:endParaRPr>
          </a:p>
        </p:txBody>
      </p:sp>
      <p:pic>
        <p:nvPicPr>
          <p:cNvPr id="14342" name="Picture 6" descr="http://podrobnosti.ua/upload/news/2006/05/30/317415_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29190" y="1928802"/>
            <a:ext cx="3996557" cy="271464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643306" y="428604"/>
            <a:ext cx="5000660" cy="2143140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В конце августа 1811 года Лобачевский вместе с Литровым и Симоновым наблюдают комету.</a:t>
            </a:r>
            <a:endParaRPr lang="ru-RU" sz="2800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214282" y="4214818"/>
            <a:ext cx="5715040" cy="2071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60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53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С октября 1811</a:t>
            </a:r>
            <a:r>
              <a:rPr kumimoji="0" lang="ru-RU" sz="5300" b="1" i="0" u="none" strike="noStrike" kern="1200" cap="none" spc="0" normalizeH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 года</a:t>
            </a:r>
            <a:r>
              <a:rPr kumimoji="0" lang="ru-RU" sz="53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 </a:t>
            </a:r>
            <a:r>
              <a:rPr kumimoji="0" lang="ru-RU" sz="53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Бартельс</a:t>
            </a:r>
            <a:r>
              <a:rPr kumimoji="0" lang="ru-RU" sz="53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 и Лобачевский изучают классические работы Гаусса и Лапласа.</a:t>
            </a: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13316" name="Picture 4" descr="http://shvedun.ru/images/collect/come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1343480">
            <a:off x="665921" y="677005"/>
            <a:ext cx="2929676" cy="2643206"/>
          </a:xfrm>
          <a:prstGeom prst="rect">
            <a:avLst/>
          </a:prstGeom>
          <a:noFill/>
        </p:spPr>
      </p:pic>
      <p:pic>
        <p:nvPicPr>
          <p:cNvPr id="13318" name="Picture 6" descr="Ð¡Ñ‚Ð¾Ð¿ÐºÐ¸ Ð±ÑƒÐ¼Ð°Ð³Ð¸ Ð½Ð° Ð±ÐµÐ»Ð¾Ð¼ Ñ„Ð¾Ð½Ðµ. ÐšÐ¾Ð½Ñ†ÐµÐ¿Ñ†Ð¸Ñ Ñ€Ð°Ð±Ð¾Ñ‡ÐµÐ¹ Ð½Ð°Ð³Ñ€ÑƒÐ·ÐºÐ¸. Фото со стока - 728416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72198" y="2826191"/>
            <a:ext cx="2357454" cy="353176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654</TotalTime>
  <Words>530</Words>
  <Application>Microsoft Office PowerPoint</Application>
  <PresentationFormat>Экран (4:3)</PresentationFormat>
  <Paragraphs>43</Paragraphs>
  <Slides>30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30</vt:i4>
      </vt:variant>
    </vt:vector>
  </HeadingPairs>
  <TitlesOfParts>
    <vt:vector size="31" baseType="lpstr">
      <vt:lpstr>Тема Office</vt:lpstr>
      <vt:lpstr>Слайд 1</vt:lpstr>
      <vt:lpstr>Родился 1 декабря (20 ноября) 1792 года в Нижнем Новгороде в семье чиновника. </vt:lpstr>
      <vt:lpstr>В 1802 году мама Николая Ивановича отдала всех троих сыновей в Казанскую гимназию.</vt:lpstr>
      <vt:lpstr>В конце 1806 года Николай Лобачевский окончил гимназию, показав хорошие знания по математике и языкам — латинскому, немецкому и французскому.</vt:lpstr>
      <vt:lpstr>В 1806 году Николай Иванович был зачислен в Казанский университет.</vt:lpstr>
      <vt:lpstr>В 1808 году в университете читают лекции видные немецкие ученые:</vt:lpstr>
      <vt:lpstr>Под влиянием  Г.И. Карташевского Николай проявляет склонность к изучению физико-математических наук.</vt:lpstr>
      <vt:lpstr> В 1811 году, окончив университет, Лобачевский получил  степень магистра по физике и математике и был оставлен при университете.</vt:lpstr>
      <vt:lpstr>В конце августа 1811 года Лобачевский вместе с Литровым и Симоновым наблюдают комету.</vt:lpstr>
      <vt:lpstr>В конце 1811 года Лобачевский представляет рассуждение «Теория эллиптического движения небесных тел».   В 1813 году представлена работа «О разрешении алгебраического уравнения». </vt:lpstr>
      <vt:lpstr>Кроме научных занятий Николай занимается и педагогической деятельностью — работает со студентами и читает по арифметике и геометрии особые лекции для чиновников, не получивших университетского образования.</vt:lpstr>
      <vt:lpstr>26 марта 1814 года 21-летний Лобачевский был утверждён адъюнктом (ассистентом) чистой математики.</vt:lpstr>
      <vt:lpstr>В 1814 году молодому адъюнкту Лобачевскому было поручено преподавать курс теории чисел по Гауссу и Лежандру.</vt:lpstr>
      <vt:lpstr>7 июля 1816 года Лобачевский был утверждён профессором.  </vt:lpstr>
      <vt:lpstr>В 1821 году Магницкий представил Лобачевского к награждению орденом св. Владимира IV степени, который был утверждён и вручён в 1824 году.</vt:lpstr>
      <vt:lpstr>Лобачевский подготовил учебник по геометрии, осуждённый Фауссом за использование метрической системы мер и чрезмерный отход от канон Евклида (при жизни автора не был опубликован), учебник по алгебре удалось опубликовать только спустя 10 лет (1834).</vt:lpstr>
      <vt:lpstr>3 мая 1827 года 35-летний Лобачевский тайным голосованием был избран ректором университета.</vt:lpstr>
      <vt:lpstr>Лобачевский продолжал работать  над главным делом своей жизни — неевклидовой геометрией. Первый набросок новой теории — доклад «Сжатое изложение начал геометрии» Лобачевский сделал 11 (23) февраля 1826 года. Дата этого выступления считается днём рождения неевклидовой геометрии.</vt:lpstr>
      <vt:lpstr>Лобачевский в качестве альтернативы аксиомы Евклида предлагал другую аксиому: на плоскости через точку, не лежащую на данной прямой, проходит более чем одна прямая, не пересекающая данную. </vt:lpstr>
      <vt:lpstr>В 1832—1834 гг. опубликованный труд Лобачевского по неевклидовой геометрии подвергается резкой невежественной критике в Петербурге. Из-за этого ему так и не удалось защитить диссертацию.</vt:lpstr>
      <vt:lpstr>В 1836 году царь Николай I наградил Лобачевского престижным орденом Анны II степени, дававшим право на потомственное дворянство.</vt:lpstr>
      <vt:lpstr>29 апреля 1838 года «за заслуги на службе и в науке» Н. И. Лобачевскому было пожаловано дворянство и дан герб. </vt:lpstr>
      <vt:lpstr>Лобачевский был ректором Казанского университета в период с 1827 по 1846 годы. Усилиями Лобачевского Казанский университет становится первоклассным, авторитетным и хорошо оснащённым учебным заведением, одним из лучших в России.</vt:lpstr>
      <vt:lpstr>В 1846 году по истечении 30 лет службы Лобачевский был отстранен от службы. Он был назначен помощником попечителя Казанского учебного округа со значительным понижением в окладе.</vt:lpstr>
      <vt:lpstr>Вскоре Лобачевский разорился, дом в Казани и имение жены были проданы за долги. Здоровье его самого было подорвано, слабеет зрение.  </vt:lpstr>
      <vt:lpstr>Последний труд учёного, «Пангеометрия», записали под диктовку ученики слепого учёного в 1855 году.   Скончался 12 (24) февраля 1856 года, в тот самый день, в который 30 годами ранее впервые обнародовал свою версию неевклидовой геометрии. Похоронен на Арском кладбище Казани. </vt:lpstr>
      <vt:lpstr>Во второй половине 1860-х годов сочинения Лобачевского были оценены по достоинству и переведены на все основные европейские языки. Казанский университет только спустя 16 лет опубликовал издание «Полное собрание сочинений по геометрии».</vt:lpstr>
      <vt:lpstr>Бюст Лобачевского на аллее выдающихся ученых близ Московского университета на Воробьевых горах</vt:lpstr>
      <vt:lpstr>Памятник Н. И. Лобачевскому в Казани</vt:lpstr>
      <vt:lpstr>Источники текстовой информации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12</cp:lastModifiedBy>
  <cp:revision>84</cp:revision>
  <dcterms:modified xsi:type="dcterms:W3CDTF">2014-08-24T08:08:27Z</dcterms:modified>
</cp:coreProperties>
</file>